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Override PartName="/ppt/notesSlides/notesSlide3.xml" ContentType="application/vnd.openxmlformats-officedocument.presentationml.notes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18"/>
  </p:notesMasterIdLst>
  <p:sldIdLst>
    <p:sldId id="302" r:id="rId2"/>
    <p:sldId id="303" r:id="rId3"/>
    <p:sldId id="304" r:id="rId4"/>
    <p:sldId id="301" r:id="rId5"/>
    <p:sldId id="273" r:id="rId6"/>
    <p:sldId id="299" r:id="rId7"/>
    <p:sldId id="275" r:id="rId8"/>
    <p:sldId id="296" r:id="rId9"/>
    <p:sldId id="297" r:id="rId10"/>
    <p:sldId id="274" r:id="rId11"/>
    <p:sldId id="290" r:id="rId12"/>
    <p:sldId id="298" r:id="rId13"/>
    <p:sldId id="292" r:id="rId14"/>
    <p:sldId id="293" r:id="rId15"/>
    <p:sldId id="294" r:id="rId16"/>
    <p:sldId id="300"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Grid="0" snapToObjects="1">
      <p:cViewPr varScale="1">
        <p:scale>
          <a:sx n="106" d="100"/>
          <a:sy n="106" d="100"/>
        </p:scale>
        <p:origin x="-96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148D44-66AA-8D49-8CEE-1601FC9664A6}" type="datetimeFigureOut">
              <a:rPr lang="en-US" smtClean="0"/>
              <a:pPr/>
              <a:t>1/29/18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05337F-412E-AB4A-B607-7A91C4634492}"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818324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The Red Cross, Salvation Army, Catholic charities, fraternal orders, hospitals, newspapers, and individuals operated the breadlines. </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dirty="0" smtClean="0"/>
              <a:t>By early 1931 New York City had 82 breadlines, serving approximately eighty-five thousand meals each day.</a:t>
            </a:r>
          </a:p>
          <a:p>
            <a:pPr marL="228600" indent="-228600">
              <a:buAutoNum type="arabicPeriod"/>
            </a:pPr>
            <a:r>
              <a:rPr lang="en-US" dirty="0" smtClean="0"/>
              <a:t>One of the most famous soup kitchens by gangster Al Capone, it served three meals a day. On Thanksgiving Day of 1930 alone, Capone's kitchen served five thousand meals. </a:t>
            </a:r>
            <a:endParaRPr lang="en-US" dirty="0"/>
          </a:p>
        </p:txBody>
      </p:sp>
      <p:sp>
        <p:nvSpPr>
          <p:cNvPr id="4" name="Slide Number Placeholder 3"/>
          <p:cNvSpPr>
            <a:spLocks noGrp="1"/>
          </p:cNvSpPr>
          <p:nvPr>
            <p:ph type="sldNum" sz="quarter" idx="10"/>
          </p:nvPr>
        </p:nvSpPr>
        <p:spPr/>
        <p:txBody>
          <a:bodyPr/>
          <a:lstStyle/>
          <a:p>
            <a:fld id="{A205337F-412E-AB4A-B607-7A91C4634492}" type="slidenum">
              <a:rPr lang="en-US" smtClean="0"/>
              <a:pPr/>
              <a:t>5</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44545247"/>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John Maynard Keynes</a:t>
            </a:r>
            <a:endParaRPr lang="en-US" dirty="0"/>
          </a:p>
        </p:txBody>
      </p:sp>
      <p:sp>
        <p:nvSpPr>
          <p:cNvPr id="4" name="Slide Number Placeholder 3"/>
          <p:cNvSpPr>
            <a:spLocks noGrp="1"/>
          </p:cNvSpPr>
          <p:nvPr>
            <p:ph type="sldNum" sz="quarter" idx="10"/>
          </p:nvPr>
        </p:nvSpPr>
        <p:spPr/>
        <p:txBody>
          <a:bodyPr/>
          <a:lstStyle/>
          <a:p>
            <a:fld id="{A205337F-412E-AB4A-B607-7A91C4634492}" type="slidenum">
              <a:rPr lang="en-US" smtClean="0"/>
              <a:pPr/>
              <a:t>6</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20279035"/>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05337F-412E-AB4A-B607-7A91C4634492}" type="slidenum">
              <a:rPr lang="en-US" smtClean="0"/>
              <a:pPr/>
              <a:t>13</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81438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19C6250-37D8-3F4A-AF61-AFE3C7C0BE0E}" type="datetimeFigureOut">
              <a:rPr lang="en-US" smtClean="0"/>
              <a:pPr/>
              <a:t>1/29/18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069035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9C6250-37D8-3F4A-AF61-AFE3C7C0BE0E}" type="datetimeFigureOut">
              <a:rPr lang="en-US" smtClean="0"/>
              <a:pPr/>
              <a:t>1/29/18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174960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9C6250-37D8-3F4A-AF61-AFE3C7C0BE0E}" type="datetimeFigureOut">
              <a:rPr lang="en-US" smtClean="0"/>
              <a:pPr/>
              <a:t>1/29/18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752683533"/>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9C6250-37D8-3F4A-AF61-AFE3C7C0BE0E}" type="datetimeFigureOut">
              <a:rPr lang="en-US" smtClean="0"/>
              <a:pPr/>
              <a:t>1/29/18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489563994"/>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9C6250-37D8-3F4A-AF61-AFE3C7C0BE0E}" type="datetimeFigureOut">
              <a:rPr lang="en-US" smtClean="0"/>
              <a:pPr/>
              <a:t>1/29/18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62601268"/>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19C6250-37D8-3F4A-AF61-AFE3C7C0BE0E}" type="datetimeFigureOut">
              <a:rPr lang="en-US" smtClean="0"/>
              <a:pPr/>
              <a:t>1/29/18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935298840"/>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19C6250-37D8-3F4A-AF61-AFE3C7C0BE0E}" type="datetimeFigureOut">
              <a:rPr lang="en-US" smtClean="0"/>
              <a:pPr/>
              <a:t>1/29/18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65351455"/>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19C6250-37D8-3F4A-AF61-AFE3C7C0BE0E}" type="datetimeFigureOut">
              <a:rPr lang="en-US" smtClean="0"/>
              <a:pPr/>
              <a:t>1/29/18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5452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9C6250-37D8-3F4A-AF61-AFE3C7C0BE0E}" type="datetimeFigureOut">
              <a:rPr lang="en-US" smtClean="0"/>
              <a:pPr/>
              <a:t>1/29/18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78428541"/>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9C6250-37D8-3F4A-AF61-AFE3C7C0BE0E}" type="datetimeFigureOut">
              <a:rPr lang="en-US" smtClean="0"/>
              <a:pPr/>
              <a:t>1/29/18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900331641"/>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9C6250-37D8-3F4A-AF61-AFE3C7C0BE0E}" type="datetimeFigureOut">
              <a:rPr lang="en-US" smtClean="0"/>
              <a:pPr/>
              <a:t>1/29/18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7610197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9C6250-37D8-3F4A-AF61-AFE3C7C0BE0E}" type="datetimeFigureOut">
              <a:rPr lang="en-US" smtClean="0"/>
              <a:pPr/>
              <a:t>1/29/18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72701299"/>
      </p:ext>
    </p:extLst>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707"/>
            <a:ext cx="7772400" cy="658992"/>
          </a:xfrm>
          <a:ln>
            <a:solidFill>
              <a:schemeClr val="tx1"/>
            </a:solidFill>
          </a:ln>
        </p:spPr>
        <p:txBody>
          <a:bodyPr>
            <a:normAutofit/>
          </a:bodyPr>
          <a:lstStyle/>
          <a:p>
            <a:r>
              <a:rPr lang="en-US" sz="3600" dirty="0" smtClean="0"/>
              <a:t>Warm Up</a:t>
            </a:r>
            <a:endParaRPr lang="en-US" sz="3600" dirty="0"/>
          </a:p>
        </p:txBody>
      </p:sp>
      <p:sp>
        <p:nvSpPr>
          <p:cNvPr id="3" name="Subtitle 2"/>
          <p:cNvSpPr>
            <a:spLocks noGrp="1"/>
          </p:cNvSpPr>
          <p:nvPr>
            <p:ph type="subTitle" idx="1"/>
          </p:nvPr>
        </p:nvSpPr>
        <p:spPr>
          <a:xfrm>
            <a:off x="1371600" y="850699"/>
            <a:ext cx="6400800" cy="3989891"/>
          </a:xfrm>
        </p:spPr>
        <p:txBody>
          <a:bodyPr>
            <a:normAutofit/>
          </a:bodyPr>
          <a:lstStyle/>
          <a:p>
            <a:r>
              <a:rPr lang="en-US" dirty="0" smtClean="0">
                <a:ln>
                  <a:solidFill>
                    <a:schemeClr val="tx1"/>
                  </a:solidFill>
                </a:ln>
              </a:rPr>
              <a:t>Read 159 to 161 in Our Docs</a:t>
            </a:r>
          </a:p>
          <a:p>
            <a:r>
              <a:rPr lang="en-US" dirty="0" smtClean="0">
                <a:ln>
                  <a:solidFill>
                    <a:schemeClr val="tx1"/>
                  </a:solidFill>
                </a:ln>
              </a:rPr>
              <a:t>Is it appropriate for government to give industry advantages during hard times?</a:t>
            </a:r>
          </a:p>
          <a:p>
            <a:r>
              <a:rPr lang="en-US" dirty="0" smtClean="0">
                <a:ln>
                  <a:solidFill>
                    <a:schemeClr val="tx1"/>
                  </a:solidFill>
                </a:ln>
              </a:rPr>
              <a:t>How should government manage the underlying self-interest that goes with capitalism?</a:t>
            </a:r>
          </a:p>
          <a:p>
            <a:endParaRPr lang="en-US" dirty="0" smtClean="0"/>
          </a:p>
          <a:p>
            <a:endParaRPr lang="en-US" dirty="0" smtClean="0"/>
          </a:p>
          <a:p>
            <a:endParaRPr lang="en-US" dirty="0"/>
          </a:p>
        </p:txBody>
      </p:sp>
      <p:sp>
        <p:nvSpPr>
          <p:cNvPr id="4" name="Title 1"/>
          <p:cNvSpPr txBox="1">
            <a:spLocks/>
          </p:cNvSpPr>
          <p:nvPr/>
        </p:nvSpPr>
        <p:spPr>
          <a:xfrm>
            <a:off x="685800" y="4840589"/>
            <a:ext cx="7772400" cy="1317981"/>
          </a:xfrm>
          <a:prstGeom prst="rect">
            <a:avLst/>
          </a:prstGeom>
          <a:ln w="38100" cap="flat" cmpd="sng" algn="ctr">
            <a:solidFill>
              <a:schemeClr val="tx1"/>
            </a:solidFill>
            <a:prstDash val="solid"/>
            <a:round/>
            <a:headEnd type="none" w="med" len="med"/>
            <a:tailEnd type="none" w="med" len="med"/>
          </a:ln>
        </p:spPr>
        <p:txBody>
          <a:bodyPr vert="horz" lIns="91440" tIns="45720" rIns="91440" bIns="45720" rtlCol="0" anchor="ctr">
            <a:normAutofit fontScale="850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In your composition book:</a:t>
            </a:r>
            <a:r>
              <a:rPr kumimoji="0" lang="en-US" sz="3600" b="0" i="0" u="none" strike="noStrike" kern="1200" cap="none" spc="0" normalizeH="0" noProof="0" dirty="0" smtClean="0">
                <a:ln>
                  <a:noFill/>
                </a:ln>
                <a:solidFill>
                  <a:schemeClr val="tx1"/>
                </a:solidFill>
                <a:effectLst/>
                <a:uLnTx/>
                <a:uFillTx/>
                <a:latin typeface="+mj-lt"/>
                <a:ea typeface="+mj-ea"/>
                <a:cs typeface="+mj-cs"/>
              </a:rPr>
              <a:t> Read 167 to 169. What was Roosevelt’s core message in his “Defense of the Second New Deal”?</a:t>
            </a:r>
            <a:endParaRPr kumimoji="0" lang="en-US" sz="36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652"/>
          </a:xfrm>
        </p:spPr>
        <p:txBody>
          <a:bodyPr/>
          <a:lstStyle/>
          <a:p>
            <a:r>
              <a:rPr lang="en-US" dirty="0" smtClean="0"/>
              <a:t>Who was Roosevelt?</a:t>
            </a:r>
            <a:endParaRPr lang="en-US" dirty="0"/>
          </a:p>
        </p:txBody>
      </p:sp>
      <p:sp>
        <p:nvSpPr>
          <p:cNvPr id="8" name="Text Box 14">
            <a:hlinkClick r:id="" action="ppaction://hlinkshowjump?jump=nextslide"/>
          </p:cNvPr>
          <p:cNvSpPr txBox="1">
            <a:spLocks noGrp="1" noChangeArrowheads="1"/>
          </p:cNvSpPr>
          <p:nvPr>
            <p:ph idx="1"/>
          </p:nvPr>
        </p:nvSpPr>
        <p:spPr bwMode="auto">
          <a:xfrm>
            <a:off x="278792" y="1073555"/>
            <a:ext cx="8673538" cy="413959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a:spAutoFit/>
          </a:bodyPr>
          <a:lstStyle>
            <a:lvl1pPr marL="457200" indent="-457200">
              <a:defRPr sz="2400">
                <a:solidFill>
                  <a:schemeClr val="tx1"/>
                </a:solidFill>
                <a:latin typeface="Myriad Pro" charset="0"/>
                <a:ea typeface="ＭＳ Ｐゴシック" charset="0"/>
                <a:cs typeface="Geneva" charset="0"/>
              </a:defRPr>
            </a:lvl1pPr>
            <a:lvl2pPr marL="742950" indent="-285750">
              <a:defRPr sz="2400">
                <a:solidFill>
                  <a:schemeClr val="tx1"/>
                </a:solidFill>
                <a:latin typeface="Myriad Pro" charset="0"/>
                <a:ea typeface="Geneva" charset="0"/>
                <a:cs typeface="Geneva" charset="0"/>
              </a:defRPr>
            </a:lvl2pPr>
            <a:lvl3pPr marL="1143000" indent="-228600">
              <a:defRPr sz="2400">
                <a:solidFill>
                  <a:schemeClr val="tx1"/>
                </a:solidFill>
                <a:latin typeface="Myriad Pro" charset="0"/>
                <a:ea typeface="Geneva" charset="0"/>
                <a:cs typeface="Geneva" charset="0"/>
              </a:defRPr>
            </a:lvl3pPr>
            <a:lvl4pPr marL="1600200" indent="-228600">
              <a:defRPr sz="2400">
                <a:solidFill>
                  <a:schemeClr val="tx1"/>
                </a:solidFill>
                <a:latin typeface="Myriad Pro" charset="0"/>
                <a:ea typeface="Geneva" charset="0"/>
                <a:cs typeface="Geneva" charset="0"/>
              </a:defRPr>
            </a:lvl4pPr>
            <a:lvl5pPr marL="2057400" indent="-228600">
              <a:defRPr sz="2400">
                <a:solidFill>
                  <a:schemeClr val="tx1"/>
                </a:solidFill>
                <a:latin typeface="Myriad Pro" charset="0"/>
                <a:ea typeface="Geneva" charset="0"/>
                <a:cs typeface="Geneva" charset="0"/>
              </a:defRPr>
            </a:lvl5pPr>
            <a:lvl6pPr marL="25146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6pPr>
            <a:lvl7pPr marL="29718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7pPr>
            <a:lvl8pPr marL="34290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8pPr>
            <a:lvl9pPr marL="38862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9pPr>
          </a:lstStyle>
          <a:p>
            <a:pPr>
              <a:spcBef>
                <a:spcPts val="1200"/>
              </a:spcBef>
              <a:spcAft>
                <a:spcPts val="1200"/>
              </a:spcAft>
            </a:pPr>
            <a:r>
              <a:rPr lang="en-US" dirty="0" smtClean="0">
                <a:latin typeface="Verdana" charset="0"/>
                <a:cs typeface="Verdana" charset="0"/>
              </a:rPr>
              <a:t>Wealthy background. </a:t>
            </a:r>
          </a:p>
          <a:p>
            <a:pPr>
              <a:spcBef>
                <a:spcPts val="1200"/>
              </a:spcBef>
              <a:spcAft>
                <a:spcPts val="1200"/>
              </a:spcAft>
            </a:pPr>
            <a:r>
              <a:rPr lang="en-US" dirty="0" smtClean="0">
                <a:latin typeface="Verdana" charset="0"/>
                <a:cs typeface="Verdana" charset="0"/>
              </a:rPr>
              <a:t>Harvard College </a:t>
            </a:r>
            <a:r>
              <a:rPr lang="en-US" dirty="0">
                <a:latin typeface="Verdana" charset="0"/>
                <a:cs typeface="Verdana" charset="0"/>
              </a:rPr>
              <a:t>and Columbia Law School</a:t>
            </a:r>
          </a:p>
          <a:p>
            <a:pPr>
              <a:spcBef>
                <a:spcPts val="600"/>
              </a:spcBef>
              <a:spcAft>
                <a:spcPts val="1200"/>
              </a:spcAft>
            </a:pPr>
            <a:r>
              <a:rPr lang="en-US" dirty="0" smtClean="0">
                <a:latin typeface="Verdana" charset="0"/>
                <a:cs typeface="Verdana" charset="0"/>
              </a:rPr>
              <a:t>New </a:t>
            </a:r>
            <a:r>
              <a:rPr lang="en-US" dirty="0">
                <a:latin typeface="Verdana" charset="0"/>
                <a:cs typeface="Verdana" charset="0"/>
              </a:rPr>
              <a:t>York Senate in 1910 as a </a:t>
            </a:r>
            <a:r>
              <a:rPr lang="en-US" dirty="0" smtClean="0">
                <a:latin typeface="Verdana" charset="0"/>
                <a:cs typeface="Verdana" charset="0"/>
              </a:rPr>
              <a:t>progressive. </a:t>
            </a:r>
            <a:endParaRPr lang="en-US" dirty="0">
              <a:latin typeface="Verdana" charset="0"/>
              <a:cs typeface="Verdana" charset="0"/>
            </a:endParaRPr>
          </a:p>
          <a:p>
            <a:pPr>
              <a:spcBef>
                <a:spcPts val="600"/>
              </a:spcBef>
              <a:spcAft>
                <a:spcPts val="1200"/>
              </a:spcAft>
            </a:pPr>
            <a:r>
              <a:rPr lang="en-US" dirty="0" smtClean="0">
                <a:latin typeface="Verdana" charset="0"/>
                <a:cs typeface="Verdana" charset="0"/>
              </a:rPr>
              <a:t>Polio </a:t>
            </a:r>
            <a:r>
              <a:rPr lang="en-US" dirty="0">
                <a:latin typeface="Verdana" charset="0"/>
                <a:cs typeface="Verdana" charset="0"/>
              </a:rPr>
              <a:t>in </a:t>
            </a:r>
            <a:r>
              <a:rPr lang="en-US" dirty="0" smtClean="0">
                <a:latin typeface="Verdana" charset="0"/>
                <a:cs typeface="Verdana" charset="0"/>
              </a:rPr>
              <a:t>1921 at the age of 39. </a:t>
            </a:r>
            <a:endParaRPr lang="en-US" dirty="0">
              <a:latin typeface="Verdana" charset="0"/>
              <a:cs typeface="Verdana" charset="0"/>
            </a:endParaRPr>
          </a:p>
          <a:p>
            <a:pPr>
              <a:spcBef>
                <a:spcPts val="600"/>
              </a:spcBef>
              <a:spcAft>
                <a:spcPts val="1200"/>
              </a:spcAft>
            </a:pPr>
            <a:r>
              <a:rPr lang="en-US" dirty="0" smtClean="0">
                <a:latin typeface="Verdana" charset="0"/>
                <a:cs typeface="Verdana" charset="0"/>
              </a:rPr>
              <a:t>Elected </a:t>
            </a:r>
            <a:r>
              <a:rPr lang="en-US" dirty="0">
                <a:latin typeface="Verdana" charset="0"/>
                <a:cs typeface="Verdana" charset="0"/>
              </a:rPr>
              <a:t>governor of New York </a:t>
            </a:r>
            <a:r>
              <a:rPr lang="en-US" dirty="0" smtClean="0">
                <a:latin typeface="Verdana" charset="0"/>
                <a:cs typeface="Verdana" charset="0"/>
              </a:rPr>
              <a:t>1928</a:t>
            </a:r>
            <a:endParaRPr lang="en-US" dirty="0">
              <a:latin typeface="Verdana" charset="0"/>
              <a:cs typeface="Verdana" charset="0"/>
            </a:endParaRPr>
          </a:p>
          <a:p>
            <a:pPr>
              <a:spcBef>
                <a:spcPts val="600"/>
              </a:spcBef>
              <a:spcAft>
                <a:spcPts val="1200"/>
              </a:spcAft>
            </a:pPr>
            <a:r>
              <a:rPr lang="en-US" dirty="0" smtClean="0">
                <a:latin typeface="Verdana" charset="0"/>
                <a:cs typeface="Verdana" charset="0"/>
              </a:rPr>
              <a:t>Reelected governor of New York </a:t>
            </a:r>
            <a:r>
              <a:rPr lang="en-US" dirty="0">
                <a:latin typeface="Verdana" charset="0"/>
                <a:cs typeface="Verdana" charset="0"/>
              </a:rPr>
              <a:t>in </a:t>
            </a:r>
            <a:r>
              <a:rPr lang="en-US" dirty="0" smtClean="0">
                <a:latin typeface="Verdana" charset="0"/>
                <a:cs typeface="Verdana" charset="0"/>
              </a:rPr>
              <a:t>1930</a:t>
            </a:r>
          </a:p>
          <a:p>
            <a:pPr>
              <a:spcBef>
                <a:spcPts val="600"/>
              </a:spcBef>
              <a:spcAft>
                <a:spcPts val="1200"/>
              </a:spcAft>
            </a:pPr>
            <a:r>
              <a:rPr lang="en-US" dirty="0" smtClean="0">
                <a:latin typeface="Verdana" charset="0"/>
                <a:cs typeface="Verdana" charset="0"/>
              </a:rPr>
              <a:t>Elected president of the United States in 1932</a:t>
            </a:r>
            <a:endParaRPr lang="en-US" dirty="0">
              <a:latin typeface="Verdana" charset="0"/>
              <a:cs typeface="Verdana" charset="0"/>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396847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01351" y="150722"/>
            <a:ext cx="8720002" cy="1143000"/>
          </a:xfrm>
          <a:ln>
            <a:solidFill>
              <a:schemeClr val="tx1"/>
            </a:solidFill>
          </a:ln>
        </p:spPr>
        <p:txBody>
          <a:bodyPr>
            <a:noAutofit/>
          </a:bodyPr>
          <a:lstStyle/>
          <a:p>
            <a:r>
              <a:rPr lang="en-US" sz="3600" dirty="0" smtClean="0"/>
              <a:t>What actions did Roosevelt take to solve the complex problems?</a:t>
            </a:r>
            <a:endParaRPr lang="en-US" sz="3600" dirty="0"/>
          </a:p>
        </p:txBody>
      </p:sp>
      <p:sp>
        <p:nvSpPr>
          <p:cNvPr id="3" name="Content Placeholder 2"/>
          <p:cNvSpPr>
            <a:spLocks noGrp="1"/>
          </p:cNvSpPr>
          <p:nvPr>
            <p:ph idx="1"/>
          </p:nvPr>
        </p:nvSpPr>
        <p:spPr>
          <a:xfrm>
            <a:off x="201351" y="1460794"/>
            <a:ext cx="8720002" cy="5397206"/>
          </a:xfrm>
        </p:spPr>
        <p:txBody>
          <a:bodyPr>
            <a:noAutofit/>
          </a:bodyPr>
          <a:lstStyle/>
          <a:p>
            <a:r>
              <a:rPr lang="en-US" sz="2800" b="1" dirty="0" smtClean="0"/>
              <a:t>Emergency </a:t>
            </a:r>
            <a:r>
              <a:rPr lang="en-US" sz="2800" b="1" dirty="0"/>
              <a:t>Banking Relief Act</a:t>
            </a:r>
            <a:r>
              <a:rPr lang="en-US" sz="2800" dirty="0"/>
              <a:t>. </a:t>
            </a:r>
            <a:r>
              <a:rPr lang="en-US" sz="2800" dirty="0" smtClean="0"/>
              <a:t>Identified healthy banks. </a:t>
            </a:r>
            <a:endParaRPr lang="en-US" sz="2800" dirty="0"/>
          </a:p>
          <a:p>
            <a:r>
              <a:rPr lang="en-US" sz="2800" b="1" dirty="0" smtClean="0"/>
              <a:t>Federal Deposit Insurance Corporation.  </a:t>
            </a:r>
            <a:r>
              <a:rPr lang="en-US" sz="2800" dirty="0" smtClean="0"/>
              <a:t>Insured bank deposits. “Your money is safe.”</a:t>
            </a:r>
          </a:p>
          <a:p>
            <a:r>
              <a:rPr lang="en-US" sz="2800" dirty="0" smtClean="0"/>
              <a:t>Roosevelt </a:t>
            </a:r>
            <a:r>
              <a:rPr lang="en-US" sz="2800" dirty="0"/>
              <a:t>gave “</a:t>
            </a:r>
            <a:r>
              <a:rPr lang="en-US" sz="2800" b="1" dirty="0"/>
              <a:t>fireside chats.</a:t>
            </a:r>
            <a:r>
              <a:rPr lang="en-US" sz="2800" dirty="0"/>
              <a:t>”  “Trust the banks.”</a:t>
            </a:r>
          </a:p>
          <a:p>
            <a:r>
              <a:rPr lang="en-US" sz="2800" b="1" dirty="0" smtClean="0"/>
              <a:t>Securities and Exchange Commission</a:t>
            </a:r>
            <a:r>
              <a:rPr lang="en-US" sz="2800" dirty="0" smtClean="0"/>
              <a:t>. “No more fraud.”</a:t>
            </a:r>
            <a:endParaRPr lang="en-US" sz="2800" dirty="0"/>
          </a:p>
          <a:p>
            <a:r>
              <a:rPr lang="en-US" sz="2800" b="1" dirty="0" smtClean="0"/>
              <a:t>Glass</a:t>
            </a:r>
            <a:r>
              <a:rPr lang="en-US" sz="2800" b="1" dirty="0"/>
              <a:t>-</a:t>
            </a:r>
            <a:r>
              <a:rPr lang="en-US" sz="2800" b="1" dirty="0" err="1"/>
              <a:t>Steagall</a:t>
            </a:r>
            <a:r>
              <a:rPr lang="en-US" sz="2800" b="1" dirty="0"/>
              <a:t> Banking </a:t>
            </a:r>
            <a:r>
              <a:rPr lang="en-US" sz="2800" b="1" dirty="0" smtClean="0"/>
              <a:t>Act </a:t>
            </a:r>
            <a:r>
              <a:rPr lang="en-US" sz="2800" dirty="0" smtClean="0"/>
              <a:t>separated </a:t>
            </a:r>
            <a:r>
              <a:rPr lang="en-US" sz="2800" dirty="0"/>
              <a:t>commercial banking from investment banking. </a:t>
            </a:r>
            <a:r>
              <a:rPr lang="en-US" sz="2800" dirty="0" smtClean="0"/>
              <a:t>This stopped </a:t>
            </a:r>
            <a:r>
              <a:rPr lang="en-US" sz="2800" dirty="0"/>
              <a:t>banks </a:t>
            </a:r>
            <a:r>
              <a:rPr lang="en-US" sz="2800" dirty="0" smtClean="0"/>
              <a:t>from speculating (taking risks) in stocks. </a:t>
            </a:r>
            <a:endParaRPr lang="en-US" sz="28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372168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did Roosevelt deliver “fireside chats”?</a:t>
            </a:r>
            <a:endParaRPr lang="en-US" dirty="0"/>
          </a:p>
        </p:txBody>
      </p:sp>
      <p:sp>
        <p:nvSpPr>
          <p:cNvPr id="3" name="Content Placeholder 2"/>
          <p:cNvSpPr>
            <a:spLocks noGrp="1"/>
          </p:cNvSpPr>
          <p:nvPr>
            <p:ph idx="1"/>
          </p:nvPr>
        </p:nvSpPr>
        <p:spPr>
          <a:xfrm>
            <a:off x="457200" y="1600200"/>
            <a:ext cx="8229600" cy="1542368"/>
          </a:xfrm>
        </p:spPr>
        <p:txBody>
          <a:bodyPr/>
          <a:lstStyle/>
          <a:p>
            <a:r>
              <a:rPr lang="en-US" dirty="0" smtClean="0"/>
              <a:t>https://</a:t>
            </a:r>
            <a:r>
              <a:rPr lang="en-US" dirty="0" err="1" smtClean="0"/>
              <a:t>www.youtube.com/watch?v</a:t>
            </a:r>
            <a:r>
              <a:rPr lang="en-US" dirty="0" smtClean="0"/>
              <a:t>=iipnhLTdh-0</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839" y="1600199"/>
            <a:ext cx="8689026" cy="5029329"/>
          </a:xfrm>
        </p:spPr>
        <p:txBody>
          <a:bodyPr>
            <a:noAutofit/>
          </a:bodyPr>
          <a:lstStyle/>
          <a:p>
            <a:r>
              <a:rPr lang="en-US" sz="2800" b="1" dirty="0" smtClean="0"/>
              <a:t>National </a:t>
            </a:r>
            <a:r>
              <a:rPr lang="en-US" sz="2800" b="1" dirty="0"/>
              <a:t>Recovery Administration </a:t>
            </a:r>
            <a:r>
              <a:rPr lang="en-US" sz="2800" dirty="0"/>
              <a:t>(NRA</a:t>
            </a:r>
            <a:r>
              <a:rPr lang="en-US" sz="2800" dirty="0" smtClean="0"/>
              <a:t>) </a:t>
            </a:r>
            <a:r>
              <a:rPr lang="en-US" sz="2800" i="1" dirty="0" smtClean="0"/>
              <a:t>suspended </a:t>
            </a:r>
            <a:r>
              <a:rPr lang="en-US" sz="2800" i="1" dirty="0"/>
              <a:t>antitrust </a:t>
            </a:r>
            <a:r>
              <a:rPr lang="en-US" sz="2800" dirty="0"/>
              <a:t>laws and allowed business, labor, and government to </a:t>
            </a:r>
            <a:r>
              <a:rPr lang="en-US" sz="2800" dirty="0" smtClean="0"/>
              <a:t>cooperate.</a:t>
            </a:r>
          </a:p>
          <a:p>
            <a:r>
              <a:rPr lang="en-US" sz="2800" b="1" dirty="0" smtClean="0"/>
              <a:t>Agricultural </a:t>
            </a:r>
            <a:r>
              <a:rPr lang="en-US" sz="2800" b="1" dirty="0"/>
              <a:t>Adjustment </a:t>
            </a:r>
            <a:r>
              <a:rPr lang="en-US" sz="2800" b="1" dirty="0" smtClean="0"/>
              <a:t>Act (AAA). </a:t>
            </a:r>
            <a:r>
              <a:rPr lang="en-US" sz="2800" dirty="0" smtClean="0"/>
              <a:t>The government paid farmers to stop producing certain crops. Congress wanted to lower the supply in order to raise prices. </a:t>
            </a:r>
            <a:r>
              <a:rPr lang="en-US" sz="2800" b="1" dirty="0" smtClean="0"/>
              <a:t>Civilian </a:t>
            </a:r>
            <a:r>
              <a:rPr lang="en-US" sz="2800" b="1" dirty="0"/>
              <a:t>Conservation Corps </a:t>
            </a:r>
            <a:r>
              <a:rPr lang="en-US" sz="2800" dirty="0"/>
              <a:t>(CCC</a:t>
            </a:r>
            <a:r>
              <a:rPr lang="en-US" sz="2800" dirty="0" smtClean="0"/>
              <a:t>) </a:t>
            </a:r>
            <a:r>
              <a:rPr lang="en-US" sz="2800" dirty="0"/>
              <a:t>offered </a:t>
            </a:r>
            <a:r>
              <a:rPr lang="en-US" sz="2800" dirty="0" smtClean="0"/>
              <a:t>work to the unemployed. They planted trees, fought forest fires, and built reservoirs. Part of the mission was to stop a possible repeat of the “Dust Bowl.”</a:t>
            </a:r>
            <a:endParaRPr lang="en-US" sz="2800" dirty="0"/>
          </a:p>
        </p:txBody>
      </p:sp>
      <p:sp>
        <p:nvSpPr>
          <p:cNvPr id="4" name="Title 1"/>
          <p:cNvSpPr>
            <a:spLocks noGrp="1"/>
          </p:cNvSpPr>
          <p:nvPr>
            <p:ph type="title"/>
          </p:nvPr>
        </p:nvSpPr>
        <p:spPr>
          <a:ln>
            <a:solidFill>
              <a:schemeClr val="tx1"/>
            </a:solidFill>
          </a:ln>
        </p:spPr>
        <p:txBody>
          <a:bodyPr>
            <a:normAutofit fontScale="90000"/>
          </a:bodyPr>
          <a:lstStyle/>
          <a:p>
            <a:r>
              <a:rPr lang="en-US" dirty="0" smtClean="0"/>
              <a:t>What actions did Roosevelt take to solve the complex problems?</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526876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b="1" dirty="0" smtClean="0"/>
              <a:t>Federal </a:t>
            </a:r>
            <a:r>
              <a:rPr lang="en-US" b="1" dirty="0"/>
              <a:t>Emergency Relief Administration </a:t>
            </a:r>
            <a:r>
              <a:rPr lang="en-US" dirty="0"/>
              <a:t>(FERA</a:t>
            </a:r>
            <a:r>
              <a:rPr lang="en-US" dirty="0" smtClean="0"/>
              <a:t>). </a:t>
            </a:r>
            <a:r>
              <a:rPr lang="en-US" smtClean="0"/>
              <a:t>Loaned money </a:t>
            </a:r>
            <a:r>
              <a:rPr lang="en-US" dirty="0" smtClean="0"/>
              <a:t>to state </a:t>
            </a:r>
            <a:r>
              <a:rPr lang="en-US" dirty="0"/>
              <a:t>and local agencies to fund their relief projects</a:t>
            </a:r>
            <a:r>
              <a:rPr lang="en-US" dirty="0" smtClean="0"/>
              <a:t>.</a:t>
            </a:r>
          </a:p>
          <a:p>
            <a:r>
              <a:rPr lang="en-US" b="1" dirty="0" smtClean="0"/>
              <a:t>Public </a:t>
            </a:r>
            <a:r>
              <a:rPr lang="en-US" b="1" dirty="0"/>
              <a:t>Works Administration </a:t>
            </a:r>
            <a:r>
              <a:rPr lang="en-US" dirty="0"/>
              <a:t>(PWA</a:t>
            </a:r>
            <a:r>
              <a:rPr lang="en-US" dirty="0" smtClean="0"/>
              <a:t>). Build </a:t>
            </a:r>
            <a:r>
              <a:rPr lang="en-US" dirty="0"/>
              <a:t>highways, dams, schools, and other government </a:t>
            </a:r>
            <a:r>
              <a:rPr lang="en-US" dirty="0" smtClean="0"/>
              <a:t>facilities. </a:t>
            </a:r>
            <a:r>
              <a:rPr lang="en-US" i="1" dirty="0"/>
              <a:t>One-third of the nation’s unemployed were in the construction </a:t>
            </a:r>
            <a:r>
              <a:rPr lang="en-US" i="1" dirty="0" smtClean="0"/>
              <a:t>industry. </a:t>
            </a:r>
            <a:r>
              <a:rPr lang="en-US" dirty="0" smtClean="0"/>
              <a:t>The </a:t>
            </a:r>
            <a:r>
              <a:rPr lang="en-US" dirty="0"/>
              <a:t>PWA awarded contracts to construction companies. </a:t>
            </a:r>
            <a:endParaRPr lang="en-US" dirty="0" smtClean="0"/>
          </a:p>
          <a:p>
            <a:r>
              <a:rPr lang="en-US" dirty="0"/>
              <a:t>The</a:t>
            </a:r>
            <a:r>
              <a:rPr lang="en-US" b="1" dirty="0"/>
              <a:t> Work Projects Administration </a:t>
            </a:r>
            <a:r>
              <a:rPr lang="en-US" dirty="0"/>
              <a:t>(WPA) </a:t>
            </a:r>
            <a:r>
              <a:rPr lang="en-US" dirty="0" smtClean="0"/>
              <a:t>gave work to unemployed, unskilled </a:t>
            </a:r>
            <a:r>
              <a:rPr lang="en-US" dirty="0"/>
              <a:t>people to carry out public works </a:t>
            </a:r>
            <a:r>
              <a:rPr lang="en-US" dirty="0" smtClean="0"/>
              <a:t>projects. (Came after the PWA.)</a:t>
            </a:r>
          </a:p>
        </p:txBody>
      </p:sp>
      <p:sp>
        <p:nvSpPr>
          <p:cNvPr id="4" name="Title 1"/>
          <p:cNvSpPr>
            <a:spLocks noGrp="1"/>
          </p:cNvSpPr>
          <p:nvPr>
            <p:ph type="title"/>
          </p:nvPr>
        </p:nvSpPr>
        <p:spPr>
          <a:ln>
            <a:solidFill>
              <a:schemeClr val="tx1"/>
            </a:solidFill>
          </a:ln>
        </p:spPr>
        <p:txBody>
          <a:bodyPr>
            <a:normAutofit fontScale="90000"/>
          </a:bodyPr>
          <a:lstStyle/>
          <a:p>
            <a:r>
              <a:rPr lang="en-US" dirty="0" smtClean="0"/>
              <a:t>What actions did Roosevelt take to solve the complex problems?</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4075132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descr="roosevelt-cartoon.jp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836378" y="167943"/>
            <a:ext cx="7024560" cy="6690057"/>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906126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Maynard Keynes</a:t>
            </a:r>
            <a:endParaRPr lang="en-US" dirty="0"/>
          </a:p>
        </p:txBody>
      </p:sp>
      <p:pic>
        <p:nvPicPr>
          <p:cNvPr id="5" name="Picture 4"/>
          <p:cNvPicPr>
            <a:picLocks noChangeAspect="1"/>
          </p:cNvPicPr>
          <p:nvPr/>
        </p:nvPicPr>
        <p:blipFill>
          <a:blip r:embed="rId2"/>
          <a:stretch>
            <a:fillRect/>
          </a:stretch>
        </p:blipFill>
        <p:spPr>
          <a:xfrm>
            <a:off x="1755939" y="1417639"/>
            <a:ext cx="5494982" cy="4115932"/>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691958455"/>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707"/>
            <a:ext cx="7772400" cy="658992"/>
          </a:xfrm>
          <a:ln>
            <a:solidFill>
              <a:schemeClr val="tx1"/>
            </a:solidFill>
          </a:ln>
        </p:spPr>
        <p:txBody>
          <a:bodyPr>
            <a:normAutofit/>
          </a:bodyPr>
          <a:lstStyle/>
          <a:p>
            <a:r>
              <a:rPr lang="en-US" sz="3600" dirty="0" smtClean="0"/>
              <a:t>Warm Up</a:t>
            </a:r>
            <a:endParaRPr lang="en-US" sz="3600" dirty="0"/>
          </a:p>
        </p:txBody>
      </p:sp>
      <p:sp>
        <p:nvSpPr>
          <p:cNvPr id="3" name="Subtitle 2"/>
          <p:cNvSpPr>
            <a:spLocks noGrp="1"/>
          </p:cNvSpPr>
          <p:nvPr>
            <p:ph type="subTitle" idx="1"/>
          </p:nvPr>
        </p:nvSpPr>
        <p:spPr>
          <a:xfrm>
            <a:off x="1371600" y="850699"/>
            <a:ext cx="6400800" cy="3989891"/>
          </a:xfrm>
        </p:spPr>
        <p:txBody>
          <a:bodyPr>
            <a:normAutofit/>
          </a:bodyPr>
          <a:lstStyle/>
          <a:p>
            <a:r>
              <a:rPr lang="en-US" dirty="0" smtClean="0">
                <a:ln>
                  <a:solidFill>
                    <a:schemeClr val="tx1"/>
                  </a:solidFill>
                </a:ln>
              </a:rPr>
              <a:t>Read 159 to 161 in Our Docs</a:t>
            </a:r>
          </a:p>
          <a:p>
            <a:r>
              <a:rPr lang="en-US" dirty="0" smtClean="0">
                <a:ln>
                  <a:solidFill>
                    <a:schemeClr val="tx1"/>
                  </a:solidFill>
                </a:ln>
              </a:rPr>
              <a:t>Is it appropriate for government to give industry advantages during hard times?</a:t>
            </a:r>
          </a:p>
          <a:p>
            <a:r>
              <a:rPr lang="en-US" dirty="0" smtClean="0">
                <a:ln>
                  <a:solidFill>
                    <a:schemeClr val="tx1"/>
                  </a:solidFill>
                </a:ln>
              </a:rPr>
              <a:t>How should government manage the underlying self-interest that goes with capitalism?</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 Up</a:t>
            </a:r>
            <a:endParaRPr lang="en-US" dirty="0"/>
          </a:p>
        </p:txBody>
      </p:sp>
      <p:sp>
        <p:nvSpPr>
          <p:cNvPr id="3" name="Content Placeholder 2"/>
          <p:cNvSpPr>
            <a:spLocks noGrp="1"/>
          </p:cNvSpPr>
          <p:nvPr>
            <p:ph idx="1"/>
          </p:nvPr>
        </p:nvSpPr>
        <p:spPr/>
        <p:txBody>
          <a:bodyPr/>
          <a:lstStyle/>
          <a:p>
            <a:pPr>
              <a:buNone/>
            </a:pPr>
            <a:r>
              <a:rPr lang="en-US" dirty="0" smtClean="0"/>
              <a:t>Explain three programs initiated during  Roosevelt’s presidency with the intention of ending or, at least, softening the impact of the economic depression.</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49165" y="356261"/>
            <a:ext cx="6191041" cy="6222230"/>
          </a:xfrm>
          <a:prstGeom prst="rect">
            <a:avLst/>
          </a:prstGeom>
        </p:spPr>
      </p:pic>
      <p:sp>
        <p:nvSpPr>
          <p:cNvPr id="5" name="Title 1"/>
          <p:cNvSpPr>
            <a:spLocks noGrp="1"/>
          </p:cNvSpPr>
          <p:nvPr>
            <p:ph type="title"/>
          </p:nvPr>
        </p:nvSpPr>
        <p:spPr>
          <a:xfrm>
            <a:off x="6783946" y="356261"/>
            <a:ext cx="2090942" cy="4031458"/>
          </a:xfrm>
          <a:ln>
            <a:solidFill>
              <a:schemeClr val="tx1"/>
            </a:solidFill>
          </a:ln>
        </p:spPr>
        <p:txBody>
          <a:bodyPr>
            <a:normAutofit/>
          </a:bodyPr>
          <a:lstStyle/>
          <a:p>
            <a:r>
              <a:rPr lang="en-US" sz="3600" dirty="0" smtClean="0"/>
              <a:t>What did this cartoonist think of the New Deal?</a:t>
            </a:r>
            <a:endParaRPr lang="en-US" sz="36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285297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63304" y="274638"/>
            <a:ext cx="8423496" cy="1143000"/>
          </a:xfrm>
        </p:spPr>
        <p:txBody>
          <a:bodyPr>
            <a:normAutofit fontScale="90000"/>
          </a:bodyPr>
          <a:lstStyle/>
          <a:p>
            <a:r>
              <a:rPr lang="en-US" dirty="0" smtClean="0"/>
              <a:t>Who feeds you when you have no money?</a:t>
            </a:r>
            <a:endParaRPr lang="en-US" dirty="0"/>
          </a:p>
        </p:txBody>
      </p:sp>
      <p:pic>
        <p:nvPicPr>
          <p:cNvPr id="4" name="Content Placeholder 3"/>
          <p:cNvPicPr>
            <a:picLocks noGrp="1" noChangeAspect="1"/>
          </p:cNvPicPr>
          <p:nvPr>
            <p:ph idx="1"/>
          </p:nvPr>
        </p:nvPicPr>
        <p:blipFill>
          <a:blip r:embed="rId3"/>
          <a:srcRect t="13944" b="13944"/>
          <a:stretch>
            <a:fillRect/>
          </a:stretch>
        </p:blipFill>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1359739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84449" y="3779451"/>
            <a:ext cx="8255349" cy="2664204"/>
          </a:xfrm>
          <a:ln>
            <a:solidFill>
              <a:schemeClr val="tx1"/>
            </a:solidFill>
          </a:ln>
        </p:spPr>
        <p:txBody>
          <a:bodyPr>
            <a:noAutofit/>
          </a:bodyPr>
          <a:lstStyle/>
          <a:p>
            <a:pPr algn="l"/>
            <a:r>
              <a:rPr lang="en-US" sz="2400" b="1" dirty="0" smtClean="0"/>
              <a:t/>
            </a:r>
            <a:br>
              <a:rPr lang="en-US" sz="2400" b="1" dirty="0" smtClean="0"/>
            </a:br>
            <a:r>
              <a:rPr lang="en-US" sz="2400" b="1" dirty="0" smtClean="0"/>
              <a:t>The Department of the Treasury </a:t>
            </a:r>
            <a:r>
              <a:rPr lang="en-US" sz="2400" dirty="0" smtClean="0"/>
              <a:t/>
            </a:r>
            <a:br>
              <a:rPr lang="en-US" sz="2400" dirty="0" smtClean="0"/>
            </a:br>
            <a:r>
              <a:rPr lang="en-US" sz="2400" dirty="0" smtClean="0"/>
              <a:t>--print money</a:t>
            </a:r>
            <a:br>
              <a:rPr lang="en-US" sz="2400" dirty="0" smtClean="0"/>
            </a:br>
            <a:r>
              <a:rPr lang="en-US" sz="2400" dirty="0" smtClean="0"/>
              <a:t>--</a:t>
            </a:r>
            <a:r>
              <a:rPr lang="en-US" sz="2400" i="1" dirty="0" smtClean="0"/>
              <a:t>disburse payments </a:t>
            </a:r>
            <a:r>
              <a:rPr lang="en-US" sz="2400" dirty="0" smtClean="0"/>
              <a:t>to the American public (e.g. build roads),</a:t>
            </a:r>
            <a:br>
              <a:rPr lang="en-US" sz="2400" dirty="0" smtClean="0"/>
            </a:br>
            <a:r>
              <a:rPr lang="en-US" sz="2400" dirty="0" smtClean="0"/>
              <a:t>--</a:t>
            </a:r>
            <a:r>
              <a:rPr lang="en-US" sz="2400" i="1" dirty="0" smtClean="0"/>
              <a:t>collect taxes</a:t>
            </a:r>
            <a:r>
              <a:rPr lang="en-US" sz="2400" dirty="0" smtClean="0"/>
              <a:t>,</a:t>
            </a:r>
            <a:br>
              <a:rPr lang="en-US" sz="2400" dirty="0" smtClean="0"/>
            </a:br>
            <a:r>
              <a:rPr lang="en-US" sz="2400" dirty="0" smtClean="0"/>
              <a:t>--</a:t>
            </a:r>
            <a:r>
              <a:rPr lang="en-US" sz="2400" i="1" dirty="0" smtClean="0"/>
              <a:t>borrow funds </a:t>
            </a:r>
            <a:r>
              <a:rPr lang="en-US" sz="2400" dirty="0" smtClean="0"/>
              <a:t>necessary to run the federal government (for example, sell bonds to China)</a:t>
            </a:r>
            <a:br>
              <a:rPr lang="en-US" sz="2400" dirty="0" smtClean="0"/>
            </a:br>
            <a:endParaRPr lang="en-US" sz="2400" dirty="0"/>
          </a:p>
        </p:txBody>
      </p:sp>
      <p:sp>
        <p:nvSpPr>
          <p:cNvPr id="3" name="Subtitle 2"/>
          <p:cNvSpPr>
            <a:spLocks noGrp="1"/>
          </p:cNvSpPr>
          <p:nvPr>
            <p:ph type="subTitle" idx="1"/>
          </p:nvPr>
        </p:nvSpPr>
        <p:spPr>
          <a:xfrm>
            <a:off x="484450" y="1471507"/>
            <a:ext cx="8255349" cy="1951684"/>
          </a:xfrm>
          <a:ln>
            <a:solidFill>
              <a:schemeClr val="tx1"/>
            </a:solidFill>
          </a:ln>
        </p:spPr>
        <p:txBody>
          <a:bodyPr>
            <a:noAutofit/>
          </a:bodyPr>
          <a:lstStyle/>
          <a:p>
            <a:pPr algn="l"/>
            <a:r>
              <a:rPr lang="en-US" sz="2400" b="1" dirty="0" smtClean="0">
                <a:solidFill>
                  <a:schemeClr val="tx1"/>
                </a:solidFill>
              </a:rPr>
              <a:t>The Federal Reserve System</a:t>
            </a:r>
          </a:p>
          <a:p>
            <a:pPr marL="342900" indent="-342900" algn="l">
              <a:buFont typeface="Arial"/>
              <a:buChar char="•"/>
            </a:pPr>
            <a:r>
              <a:rPr lang="en-US" sz="2400" dirty="0" smtClean="0">
                <a:solidFill>
                  <a:schemeClr val="tx1"/>
                </a:solidFill>
              </a:rPr>
              <a:t>the central bank of the United States.</a:t>
            </a:r>
          </a:p>
          <a:p>
            <a:pPr marL="342900" indent="-342900" algn="l">
              <a:buFont typeface="Arial"/>
              <a:buChar char="•"/>
            </a:pPr>
            <a:r>
              <a:rPr lang="en-US" sz="2400" i="1" dirty="0">
                <a:solidFill>
                  <a:schemeClr val="tx1"/>
                </a:solidFill>
              </a:rPr>
              <a:t>m</a:t>
            </a:r>
            <a:r>
              <a:rPr lang="en-US" sz="2400" i="1" dirty="0" smtClean="0">
                <a:solidFill>
                  <a:schemeClr val="tx1"/>
                </a:solidFill>
              </a:rPr>
              <a:t>anages interest rates</a:t>
            </a:r>
          </a:p>
          <a:p>
            <a:pPr marL="342900" indent="-342900" algn="l">
              <a:buFont typeface="Arial"/>
              <a:buChar char="•"/>
            </a:pPr>
            <a:r>
              <a:rPr lang="en-US" sz="2400" dirty="0" smtClean="0">
                <a:solidFill>
                  <a:schemeClr val="tx1"/>
                </a:solidFill>
              </a:rPr>
              <a:t>regulate banks</a:t>
            </a:r>
          </a:p>
        </p:txBody>
      </p:sp>
      <p:sp>
        <p:nvSpPr>
          <p:cNvPr id="4" name="Rectangle 3"/>
          <p:cNvSpPr/>
          <p:nvPr/>
        </p:nvSpPr>
        <p:spPr>
          <a:xfrm>
            <a:off x="484449" y="309792"/>
            <a:ext cx="8255349" cy="851922"/>
          </a:xfrm>
          <a:prstGeom prst="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With whom do presidents work to solve economic problems?</a:t>
            </a:r>
            <a:endParaRPr lang="en-US" sz="2800" dirty="0">
              <a:solidFill>
                <a:schemeClr val="tx1"/>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0076307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5" descr="C:\Users\rakesh.jawale\Desktop\HSGEO15_TC_C07_L1_ls04\Image.png"/>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15489"/>
            <a:ext cx="9305474" cy="686371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1027" name="Text Box 3"/>
          <p:cNvSpPr txBox="1">
            <a:spLocks noChangeArrowheads="1"/>
          </p:cNvSpPr>
          <p:nvPr/>
        </p:nvSpPr>
        <p:spPr bwMode="auto">
          <a:xfrm>
            <a:off x="135753" y="21441"/>
            <a:ext cx="8506808" cy="45245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lIns="82314" tIns="41157" rIns="82314" bIns="41157">
            <a:spAutoFit/>
          </a:bodyPr>
          <a:lstStyle>
            <a:lvl1pPr>
              <a:defRPr sz="2400">
                <a:solidFill>
                  <a:schemeClr val="tx1"/>
                </a:solidFill>
                <a:latin typeface="Myriad Pro" charset="0"/>
                <a:ea typeface="ＭＳ Ｐゴシック" charset="0"/>
                <a:cs typeface="Geneva" charset="0"/>
              </a:defRPr>
            </a:lvl1pPr>
            <a:lvl2pPr marL="742950" indent="-285750">
              <a:defRPr sz="2400">
                <a:solidFill>
                  <a:schemeClr val="tx1"/>
                </a:solidFill>
                <a:latin typeface="Myriad Pro" charset="0"/>
                <a:ea typeface="Geneva" charset="0"/>
                <a:cs typeface="Geneva" charset="0"/>
              </a:defRPr>
            </a:lvl2pPr>
            <a:lvl3pPr marL="1143000" indent="-228600">
              <a:defRPr sz="2400">
                <a:solidFill>
                  <a:schemeClr val="tx1"/>
                </a:solidFill>
                <a:latin typeface="Myriad Pro" charset="0"/>
                <a:ea typeface="Geneva" charset="0"/>
                <a:cs typeface="Geneva" charset="0"/>
              </a:defRPr>
            </a:lvl3pPr>
            <a:lvl4pPr marL="1600200" indent="-228600">
              <a:defRPr sz="2400">
                <a:solidFill>
                  <a:schemeClr val="tx1"/>
                </a:solidFill>
                <a:latin typeface="Myriad Pro" charset="0"/>
                <a:ea typeface="Geneva" charset="0"/>
                <a:cs typeface="Geneva" charset="0"/>
              </a:defRPr>
            </a:lvl4pPr>
            <a:lvl5pPr marL="2057400" indent="-228600">
              <a:defRPr sz="2400">
                <a:solidFill>
                  <a:schemeClr val="tx1"/>
                </a:solidFill>
                <a:latin typeface="Myriad Pro" charset="0"/>
                <a:ea typeface="Geneva" charset="0"/>
                <a:cs typeface="Geneva" charset="0"/>
              </a:defRPr>
            </a:lvl5pPr>
            <a:lvl6pPr marL="25146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6pPr>
            <a:lvl7pPr marL="29718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7pPr>
            <a:lvl8pPr marL="34290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8pPr>
            <a:lvl9pPr marL="38862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9pPr>
          </a:lstStyle>
          <a:p>
            <a:r>
              <a:rPr lang="en-US" b="1" dirty="0">
                <a:solidFill>
                  <a:schemeClr val="bg1"/>
                </a:solidFill>
                <a:latin typeface="Verdana" charset="0"/>
                <a:cs typeface="Verdana" charset="0"/>
              </a:rPr>
              <a:t>Franklin Roosevelt's First </a:t>
            </a:r>
            <a:r>
              <a:rPr lang="en-US" b="1" dirty="0" smtClean="0">
                <a:solidFill>
                  <a:schemeClr val="bg1"/>
                </a:solidFill>
                <a:latin typeface="Verdana" charset="0"/>
                <a:cs typeface="Verdana" charset="0"/>
              </a:rPr>
              <a:t>Inaugural  </a:t>
            </a:r>
            <a:r>
              <a:rPr lang="en-US" b="1" dirty="0">
                <a:solidFill>
                  <a:schemeClr val="bg1"/>
                </a:solidFill>
                <a:latin typeface="Verdana" charset="0"/>
                <a:cs typeface="Verdana" charset="0"/>
              </a:rPr>
              <a:t>Address</a:t>
            </a:r>
          </a:p>
        </p:txBody>
      </p:sp>
      <p:sp>
        <p:nvSpPr>
          <p:cNvPr id="3076" name="Text Box 2"/>
          <p:cNvSpPr txBox="1">
            <a:spLocks noChangeArrowheads="1"/>
          </p:cNvSpPr>
          <p:nvPr/>
        </p:nvSpPr>
        <p:spPr bwMode="auto">
          <a:xfrm>
            <a:off x="135753" y="666051"/>
            <a:ext cx="8847553" cy="5332671"/>
          </a:xfrm>
          <a:prstGeom prst="rect">
            <a:avLst/>
          </a:prstGeom>
          <a:noFill/>
          <a:ln w="9525">
            <a:noFill/>
            <a:miter lim="800000"/>
            <a:headEnd/>
            <a:tailEnd/>
          </a:ln>
          <a:effectLst/>
        </p:spPr>
        <p:txBody>
          <a:bodyPr wrap="square" lIns="81018" tIns="42129" rIns="81018" bIns="42129">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ＭＳ Ｐゴシック" charset="0"/>
                <a:cs typeface="Geneva"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5pPr>
            <a:lvl6pPr marL="2514600" indent="-228600" eaLnBrk="0" fontAlgn="base" hangingPunct="0">
              <a:spcBef>
                <a:spcPct val="0"/>
              </a:spcBef>
              <a:spcAft>
                <a:spcPct val="0"/>
              </a:spcAft>
              <a:buFont typeface="Arial"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6pPr>
            <a:lvl7pPr marL="2971800" indent="-228600" eaLnBrk="0" fontAlgn="base" hangingPunct="0">
              <a:spcBef>
                <a:spcPct val="0"/>
              </a:spcBef>
              <a:spcAft>
                <a:spcPct val="0"/>
              </a:spcAft>
              <a:buFont typeface="Arial"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7pPr>
            <a:lvl8pPr marL="3429000" indent="-228600" eaLnBrk="0" fontAlgn="base" hangingPunct="0">
              <a:spcBef>
                <a:spcPct val="0"/>
              </a:spcBef>
              <a:spcAft>
                <a:spcPct val="0"/>
              </a:spcAft>
              <a:buFont typeface="Arial"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8pPr>
            <a:lvl9pPr marL="3886200" indent="-228600" eaLnBrk="0" fontAlgn="base" hangingPunct="0">
              <a:spcBef>
                <a:spcPct val="0"/>
              </a:spcBef>
              <a:spcAft>
                <a:spcPct val="0"/>
              </a:spcAft>
              <a:buFont typeface="Arial"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9pPr>
          </a:lstStyle>
          <a:p>
            <a:r>
              <a:rPr lang="en-US" sz="2900" b="1" dirty="0">
                <a:solidFill>
                  <a:srgbClr val="0070C0"/>
                </a:solidFill>
                <a:latin typeface="Arial" charset="0"/>
                <a:cs typeface="Verdana" charset="0"/>
              </a:rPr>
              <a:t>  </a:t>
            </a:r>
            <a:r>
              <a:rPr lang="en-US" dirty="0">
                <a:latin typeface="Verdana" charset="0"/>
                <a:cs typeface="Verdana" charset="0"/>
              </a:rPr>
              <a:t>This is preeminently the time to speak the truth,  the whole truth, frankly and boldly. Nor need we shrink from honestly facing conditions in our country today. This great Nation will endure as it has endured, will revive and will prosper. So, first of all, let me assert my firm belief that </a:t>
            </a:r>
            <a:r>
              <a:rPr lang="en-US" b="1" i="1" dirty="0">
                <a:latin typeface="Verdana" charset="0"/>
                <a:cs typeface="Verdana" charset="0"/>
              </a:rPr>
              <a:t>the only thing we have to fear is fear itself</a:t>
            </a:r>
            <a:r>
              <a:rPr lang="en-US" dirty="0">
                <a:latin typeface="Verdana" charset="0"/>
                <a:cs typeface="Verdana" charset="0"/>
              </a:rPr>
              <a:t>—nameless, unreasoning, unjustified terror which paralyzes needed efforts to convert retreat into advance. In every dark hour of our national life a leadership of frankness and vigor has met with that understanding and support of the people themselves which is essential to victory. I am convinced that you will again give that support to leadership in these critical days. </a:t>
            </a:r>
            <a:endParaRPr lang="en-US" b="1" dirty="0">
              <a:solidFill>
                <a:srgbClr val="0070C0"/>
              </a:solidFill>
              <a:latin typeface="Arial" charset="0"/>
              <a:cs typeface="Verdana" charset="0"/>
            </a:endParaRPr>
          </a:p>
        </p:txBody>
      </p:sp>
      <p:sp>
        <p:nvSpPr>
          <p:cNvPr id="1029" name="TextBox 4"/>
          <p:cNvSpPr txBox="1">
            <a:spLocks noChangeArrowheads="1"/>
          </p:cNvSpPr>
          <p:nvPr/>
        </p:nvSpPr>
        <p:spPr bwMode="auto">
          <a:xfrm>
            <a:off x="1347522" y="5998722"/>
            <a:ext cx="6927662" cy="33303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lIns="82314" tIns="41157" rIns="82314" bIns="41157">
            <a:spAutoFit/>
          </a:bodyPr>
          <a:lstStyle>
            <a:lvl1pPr>
              <a:defRPr sz="2400">
                <a:solidFill>
                  <a:schemeClr val="tx1"/>
                </a:solidFill>
                <a:latin typeface="Myriad Pro" charset="0"/>
                <a:ea typeface="ＭＳ Ｐゴシック" charset="0"/>
                <a:cs typeface="Geneva" charset="0"/>
              </a:defRPr>
            </a:lvl1pPr>
            <a:lvl2pPr marL="742950" indent="-285750">
              <a:defRPr sz="2400">
                <a:solidFill>
                  <a:schemeClr val="tx1"/>
                </a:solidFill>
                <a:latin typeface="Myriad Pro" charset="0"/>
                <a:ea typeface="Geneva" charset="0"/>
                <a:cs typeface="Geneva" charset="0"/>
              </a:defRPr>
            </a:lvl2pPr>
            <a:lvl3pPr marL="1143000" indent="-228600">
              <a:defRPr sz="2400">
                <a:solidFill>
                  <a:schemeClr val="tx1"/>
                </a:solidFill>
                <a:latin typeface="Myriad Pro" charset="0"/>
                <a:ea typeface="Geneva" charset="0"/>
                <a:cs typeface="Geneva" charset="0"/>
              </a:defRPr>
            </a:lvl3pPr>
            <a:lvl4pPr marL="1600200" indent="-228600">
              <a:defRPr sz="2400">
                <a:solidFill>
                  <a:schemeClr val="tx1"/>
                </a:solidFill>
                <a:latin typeface="Myriad Pro" charset="0"/>
                <a:ea typeface="Geneva" charset="0"/>
                <a:cs typeface="Geneva" charset="0"/>
              </a:defRPr>
            </a:lvl4pPr>
            <a:lvl5pPr marL="2057400" indent="-228600">
              <a:defRPr sz="2400">
                <a:solidFill>
                  <a:schemeClr val="tx1"/>
                </a:solidFill>
                <a:latin typeface="Myriad Pro" charset="0"/>
                <a:ea typeface="Geneva" charset="0"/>
                <a:cs typeface="Geneva" charset="0"/>
              </a:defRPr>
            </a:lvl5pPr>
            <a:lvl6pPr marL="25146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6pPr>
            <a:lvl7pPr marL="29718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7pPr>
            <a:lvl8pPr marL="34290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8pPr>
            <a:lvl9pPr marL="38862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9pPr>
          </a:lstStyle>
          <a:p>
            <a:pPr algn="r"/>
            <a:r>
              <a:rPr lang="en-US" sz="1600" dirty="0">
                <a:latin typeface="Verdana" charset="0"/>
                <a:cs typeface="Verdana" charset="0"/>
              </a:rPr>
              <a:t>—Franklin Delano Roosevelt, First Inaugural </a:t>
            </a:r>
            <a:r>
              <a:rPr lang="en-US" sz="1600" dirty="0" smtClean="0">
                <a:latin typeface="Verdana" charset="0"/>
                <a:cs typeface="Verdana" charset="0"/>
              </a:rPr>
              <a:t>Address, March 1933</a:t>
            </a:r>
            <a:endParaRPr lang="en-US" sz="1600" dirty="0">
              <a:latin typeface="Verdana" charset="0"/>
              <a:cs typeface="Verdana" charset="0"/>
            </a:endParaRPr>
          </a:p>
        </p:txBody>
      </p:sp>
      <p:sp>
        <p:nvSpPr>
          <p:cNvPr id="1030" name="Rectangle 5"/>
          <p:cNvSpPr>
            <a:spLocks noChangeArrowheads="1"/>
          </p:cNvSpPr>
          <p:nvPr/>
        </p:nvSpPr>
        <p:spPr bwMode="auto">
          <a:xfrm>
            <a:off x="935979" y="6312938"/>
            <a:ext cx="6997681" cy="36019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lIns="82314" tIns="41157" rIns="82314" bIns="41157">
            <a:spAutoFit/>
          </a:bodyPr>
          <a:lstStyle/>
          <a:p>
            <a:r>
              <a:rPr lang="en-US" b="1" dirty="0"/>
              <a:t>What do you think Roosevelt's purpose was with this speech?</a:t>
            </a:r>
            <a:endParaRPr lang="en-US" sz="2000" b="1"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243110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Now</a:t>
            </a:r>
            <a:endParaRPr lang="en-US" dirty="0"/>
          </a:p>
        </p:txBody>
      </p:sp>
      <p:sp>
        <p:nvSpPr>
          <p:cNvPr id="3" name="Content Placeholder 2"/>
          <p:cNvSpPr>
            <a:spLocks noGrp="1"/>
          </p:cNvSpPr>
          <p:nvPr>
            <p:ph idx="1"/>
          </p:nvPr>
        </p:nvSpPr>
        <p:spPr/>
        <p:txBody>
          <a:bodyPr>
            <a:normAutofit/>
          </a:bodyPr>
          <a:lstStyle/>
          <a:p>
            <a:pPr marL="0" indent="0">
              <a:buNone/>
            </a:pPr>
            <a:r>
              <a:rPr lang="en-US" sz="7200" dirty="0" smtClean="0"/>
              <a:t>What are the qualities of a good leader?</a:t>
            </a:r>
            <a:endParaRPr lang="en-US" sz="72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261606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the qualities of a good leader?</a:t>
            </a:r>
            <a:endParaRPr lang="en-US" dirty="0"/>
          </a:p>
        </p:txBody>
      </p:sp>
      <p:sp>
        <p:nvSpPr>
          <p:cNvPr id="3" name="Content Placeholder 2"/>
          <p:cNvSpPr>
            <a:spLocks noGrp="1"/>
          </p:cNvSpPr>
          <p:nvPr>
            <p:ph idx="1"/>
          </p:nvPr>
        </p:nvSpPr>
        <p:spPr>
          <a:xfrm>
            <a:off x="457200" y="1600200"/>
            <a:ext cx="3492357" cy="4525963"/>
          </a:xfrm>
        </p:spPr>
        <p:txBody>
          <a:bodyPr>
            <a:normAutofit lnSpcReduction="10000"/>
          </a:bodyPr>
          <a:lstStyle/>
          <a:p>
            <a:r>
              <a:rPr lang="en-US" dirty="0" smtClean="0"/>
              <a:t>Bearing</a:t>
            </a:r>
          </a:p>
          <a:p>
            <a:r>
              <a:rPr lang="en-US" dirty="0" smtClean="0"/>
              <a:t>Passion</a:t>
            </a:r>
          </a:p>
          <a:p>
            <a:r>
              <a:rPr lang="en-US" dirty="0" smtClean="0"/>
              <a:t>Knowledge</a:t>
            </a:r>
          </a:p>
          <a:p>
            <a:r>
              <a:rPr lang="en-US" dirty="0" smtClean="0"/>
              <a:t>Honesty</a:t>
            </a:r>
            <a:r>
              <a:rPr lang="is-IS" dirty="0" smtClean="0"/>
              <a:t>…trust</a:t>
            </a:r>
          </a:p>
          <a:p>
            <a:r>
              <a:rPr lang="is-IS" dirty="0" smtClean="0"/>
              <a:t>Persuade</a:t>
            </a:r>
          </a:p>
          <a:p>
            <a:r>
              <a:rPr lang="en-US" dirty="0" smtClean="0"/>
              <a:t>E</a:t>
            </a:r>
            <a:r>
              <a:rPr lang="is-IS" dirty="0" smtClean="0"/>
              <a:t>mpathize</a:t>
            </a:r>
          </a:p>
          <a:p>
            <a:r>
              <a:rPr lang="is-IS" dirty="0" smtClean="0"/>
              <a:t>Communicate</a:t>
            </a:r>
          </a:p>
          <a:p>
            <a:r>
              <a:rPr lang="is-IS" dirty="0" smtClean="0"/>
              <a:t>Provide structure</a:t>
            </a:r>
            <a:endParaRPr lang="en-US" dirty="0"/>
          </a:p>
        </p:txBody>
      </p:sp>
      <p:sp>
        <p:nvSpPr>
          <p:cNvPr id="4" name="Content Placeholder 2"/>
          <p:cNvSpPr txBox="1">
            <a:spLocks/>
          </p:cNvSpPr>
          <p:nvPr/>
        </p:nvSpPr>
        <p:spPr>
          <a:xfrm>
            <a:off x="3949557" y="1664439"/>
            <a:ext cx="4737243" cy="4525963"/>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Desire to serve</a:t>
            </a:r>
          </a:p>
          <a:p>
            <a:r>
              <a:rPr lang="en-US" dirty="0" smtClean="0"/>
              <a:t>Confidence</a:t>
            </a:r>
          </a:p>
          <a:p>
            <a:r>
              <a:rPr lang="en-US" dirty="0" smtClean="0"/>
              <a:t>Delegate</a:t>
            </a:r>
          </a:p>
          <a:p>
            <a:r>
              <a:rPr lang="en-US" dirty="0" smtClean="0"/>
              <a:t>Trustworthy</a:t>
            </a:r>
          </a:p>
          <a:p>
            <a:r>
              <a:rPr lang="en-US" dirty="0" smtClean="0"/>
              <a:t>Responsible</a:t>
            </a:r>
          </a:p>
          <a:p>
            <a:r>
              <a:rPr lang="en-US" dirty="0" smtClean="0"/>
              <a:t>Strict</a:t>
            </a:r>
          </a:p>
          <a:p>
            <a:r>
              <a:rPr lang="en-US" dirty="0" smtClean="0"/>
              <a:t>Respected</a:t>
            </a:r>
          </a:p>
          <a:p>
            <a:r>
              <a:rPr lang="en-US" dirty="0" smtClean="0"/>
              <a:t>Patient</a:t>
            </a:r>
          </a:p>
          <a:p>
            <a:r>
              <a:rPr lang="en-US" dirty="0" smtClean="0"/>
              <a:t>Powerful…not too much</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981116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10968</TotalTime>
  <Words>878</Words>
  <Application>Microsoft Macintosh PowerPoint</Application>
  <PresentationFormat>On-screen Show (4:3)</PresentationFormat>
  <Paragraphs>76</Paragraphs>
  <Slides>16</Slides>
  <Notes>3</Notes>
  <HiddenSlides>0</HiddenSlides>
  <MMClips>0</MMClips>
  <ScaleCrop>false</ScaleCrop>
  <HeadingPairs>
    <vt:vector size="4" baseType="variant">
      <vt:variant>
        <vt:lpstr>Design Template</vt:lpstr>
      </vt:variant>
      <vt:variant>
        <vt:i4>1</vt:i4>
      </vt:variant>
      <vt:variant>
        <vt:lpstr>Slide Titles</vt:lpstr>
      </vt:variant>
      <vt:variant>
        <vt:i4>16</vt:i4>
      </vt:variant>
    </vt:vector>
  </HeadingPairs>
  <TitlesOfParts>
    <vt:vector size="17" baseType="lpstr">
      <vt:lpstr>Office Theme</vt:lpstr>
      <vt:lpstr>Warm Up</vt:lpstr>
      <vt:lpstr>Warm Up</vt:lpstr>
      <vt:lpstr>Warm Up</vt:lpstr>
      <vt:lpstr>What did this cartoonist think of the New Deal?</vt:lpstr>
      <vt:lpstr>Who feeds you when you have no money?</vt:lpstr>
      <vt:lpstr> The Department of the Treasury  --print money --disburse payments to the American public (e.g. build roads), --collect taxes, --borrow funds necessary to run the federal government (for example, sell bonds to China) </vt:lpstr>
      <vt:lpstr>Slide 7</vt:lpstr>
      <vt:lpstr>Do Now</vt:lpstr>
      <vt:lpstr>What are the qualities of a good leader?</vt:lpstr>
      <vt:lpstr>Who was Roosevelt?</vt:lpstr>
      <vt:lpstr>What actions did Roosevelt take to solve the complex problems?</vt:lpstr>
      <vt:lpstr>Why did Roosevelt deliver “fireside chats”?</vt:lpstr>
      <vt:lpstr>What actions did Roosevelt take to solve the complex problems?</vt:lpstr>
      <vt:lpstr>What actions did Roosevelt take to solve the complex problems?</vt:lpstr>
      <vt:lpstr>Slide 15</vt:lpstr>
      <vt:lpstr>John Maynard Keynes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Department of the Treasury  produce coin and currency, the  disburse payments to the American public, collect revenue borrow funds necessary to run the federal government.  predict and prevent economic and financial crises. </dc:title>
  <dc:creator>Thomas Hagerty</dc:creator>
  <cp:lastModifiedBy>Thomas Hagerty</cp:lastModifiedBy>
  <cp:revision>98</cp:revision>
  <dcterms:created xsi:type="dcterms:W3CDTF">2018-01-29T12:38:48Z</dcterms:created>
  <dcterms:modified xsi:type="dcterms:W3CDTF">2018-01-29T12:41:32Z</dcterms:modified>
</cp:coreProperties>
</file>